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2" r:id="rId1"/>
  </p:sldMasterIdLst>
  <p:notesMasterIdLst>
    <p:notesMasterId r:id="rId10"/>
  </p:notesMasterIdLst>
  <p:sldIdLst>
    <p:sldId id="256" r:id="rId2"/>
    <p:sldId id="264" r:id="rId3"/>
    <p:sldId id="286" r:id="rId4"/>
    <p:sldId id="287" r:id="rId5"/>
    <p:sldId id="261" r:id="rId6"/>
    <p:sldId id="285" r:id="rId7"/>
    <p:sldId id="288" r:id="rId8"/>
    <p:sldId id="289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DM Serif Display" panose="020B0604020202020204" charset="0"/>
      <p:regular r:id="rId19"/>
      <p:italic r:id="rId20"/>
    </p:embeddedFont>
    <p:embeddedFont>
      <p:font typeface="Montserrat Light" panose="020B0604020202020204" charset="0"/>
      <p:regular r:id="rId21"/>
      <p:bold r:id="rId22"/>
      <p:italic r:id="rId23"/>
      <p:boldItalic r:id="rId24"/>
    </p:embeddedFont>
    <p:embeddedFont>
      <p:font typeface="Segoe UI" panose="020B0502040204020203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3282641-2C6A-48B5-8DE5-A191DCAFD942}">
  <a:tblStyle styleId="{63282641-2C6A-48B5-8DE5-A191DCAFD9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52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5548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524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4715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9849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8441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188725" y="2380200"/>
            <a:ext cx="6766500" cy="168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Font typeface="Montserrat Light"/>
              <a:buChar char="╺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Char char="-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524053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59380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80027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╺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-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ctrTitle"/>
          </p:nvPr>
        </p:nvSpPr>
        <p:spPr>
          <a:xfrm>
            <a:off x="1188750" y="901520"/>
            <a:ext cx="6766500" cy="89769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talk about </a:t>
            </a:r>
            <a:r>
              <a:rPr lang="en" dirty="0">
                <a:solidFill>
                  <a:schemeClr val="accent6"/>
                </a:solidFill>
              </a:rPr>
              <a:t>AIB</a:t>
            </a:r>
            <a:endParaRPr dirty="0"/>
          </a:p>
        </p:txBody>
      </p:sp>
      <p:pic>
        <p:nvPicPr>
          <p:cNvPr id="4098" name="Picture 2" descr="en vogue now 90s pop GIF by NOW That's Music">
            <a:extLst>
              <a:ext uri="{FF2B5EF4-FFF2-40B4-BE49-F238E27FC236}">
                <a16:creationId xmlns:a16="http://schemas.microsoft.com/office/drawing/2014/main" id="{298D66E3-7CE7-48A7-A0B2-984AAD1006A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791" y="2210942"/>
            <a:ext cx="3728434" cy="279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Acronyms.</a:t>
            </a:r>
            <a:r>
              <a:rPr lang="en" dirty="0"/>
              <a:t> </a:t>
            </a:r>
            <a:br>
              <a:rPr lang="en" dirty="0"/>
            </a:br>
            <a:r>
              <a:rPr lang="en" dirty="0"/>
              <a:t>Lots of them</a:t>
            </a:r>
            <a:endParaRPr dirty="0"/>
          </a:p>
        </p:txBody>
      </p:sp>
      <p:sp>
        <p:nvSpPr>
          <p:cNvPr id="138" name="Google Shape;138;p24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Azure Image Builder (AIB)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Build templates from the marketplace and customize them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9" name="Google Shape;139;p24"/>
          <p:cNvSpPr txBox="1">
            <a:spLocks noGrp="1"/>
          </p:cNvSpPr>
          <p:nvPr>
            <p:ph type="body" idx="2"/>
          </p:nvPr>
        </p:nvSpPr>
        <p:spPr>
          <a:xfrm>
            <a:off x="3524053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Shared Image Gallery (SIG)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 solution to store and structure your Images.</a:t>
            </a:r>
            <a:endParaRPr dirty="0"/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3"/>
          </p:nvPr>
        </p:nvSpPr>
        <p:spPr>
          <a:xfrm>
            <a:off x="5859380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Windows Virtual Desktop (WVD)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It’s RDS as a service and the infrastructure doesn’t cost you a cent… ?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1188750" y="166072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does AIB </a:t>
            </a:r>
            <a:r>
              <a:rPr lang="en" dirty="0">
                <a:solidFill>
                  <a:schemeClr val="accent6"/>
                </a:solidFill>
              </a:rPr>
              <a:t>work?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61" name="Google Shape;161;p2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026" name="Picture 2" descr="Conceptual drawing of Azure Image Builder">
            <a:extLst>
              <a:ext uri="{FF2B5EF4-FFF2-40B4-BE49-F238E27FC236}">
                <a16:creationId xmlns:a16="http://schemas.microsoft.com/office/drawing/2014/main" id="{B74C3130-79D1-4388-8B9E-40CA6C4DB1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01773"/>
            <a:ext cx="9144000" cy="335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1429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1188750" y="166072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So, uh… What is </a:t>
            </a:r>
            <a:r>
              <a:rPr lang="en" dirty="0">
                <a:solidFill>
                  <a:schemeClr val="accent6"/>
                </a:solidFill>
              </a:rPr>
              <a:t>SIG?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61" name="Google Shape;161;p2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050" name="Picture 2" descr="Graphic showing how you can have multiple versions of an image in your gallery">
            <a:extLst>
              <a:ext uri="{FF2B5EF4-FFF2-40B4-BE49-F238E27FC236}">
                <a16:creationId xmlns:a16="http://schemas.microsoft.com/office/drawing/2014/main" id="{8433338E-CF2D-47F6-AA31-9C7E00DFD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012" y="1022351"/>
            <a:ext cx="5133975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657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1188725" y="146672"/>
            <a:ext cx="6766500" cy="66469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Current </a:t>
            </a:r>
            <a:r>
              <a:rPr lang="en" sz="4400" dirty="0">
                <a:solidFill>
                  <a:schemeClr val="accent6"/>
                </a:solidFill>
              </a:rPr>
              <a:t>Limitations</a:t>
            </a:r>
            <a:r>
              <a:rPr lang="en" sz="4400" dirty="0"/>
              <a:t> of </a:t>
            </a:r>
            <a:r>
              <a:rPr lang="en" sz="4400" dirty="0">
                <a:solidFill>
                  <a:schemeClr val="bg1"/>
                </a:solidFill>
              </a:rPr>
              <a:t>AIB</a:t>
            </a:r>
            <a:endParaRPr sz="4400" dirty="0">
              <a:solidFill>
                <a:schemeClr val="bg1"/>
              </a:solidFill>
            </a:endParaRPr>
          </a:p>
        </p:txBody>
      </p:sp>
      <p:sp>
        <p:nvSpPr>
          <p:cNvPr id="104" name="Google Shape;104;p21"/>
          <p:cNvSpPr txBox="1">
            <a:spLocks noGrp="1"/>
          </p:cNvSpPr>
          <p:nvPr>
            <p:ph type="body" idx="1"/>
          </p:nvPr>
        </p:nvSpPr>
        <p:spPr>
          <a:xfrm>
            <a:off x="1188725" y="1155224"/>
            <a:ext cx="6766500" cy="32066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2700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Regions are limited to the following: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East US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East US 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West Central US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West US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West US 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North Europe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West Europe</a:t>
            </a:r>
          </a:p>
          <a:p>
            <a:pPr marL="12700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7" name="Google Shape;454;p41">
            <a:extLst>
              <a:ext uri="{FF2B5EF4-FFF2-40B4-BE49-F238E27FC236}">
                <a16:creationId xmlns:a16="http://schemas.microsoft.com/office/drawing/2014/main" id="{65131756-7745-4D37-A0D1-36342D6881F5}"/>
              </a:ext>
            </a:extLst>
          </p:cNvPr>
          <p:cNvGrpSpPr/>
          <p:nvPr/>
        </p:nvGrpSpPr>
        <p:grpSpPr>
          <a:xfrm>
            <a:off x="7805402" y="3396071"/>
            <a:ext cx="873332" cy="873275"/>
            <a:chOff x="1951075" y="2333250"/>
            <a:chExt cx="381200" cy="381175"/>
          </a:xfrm>
        </p:grpSpPr>
        <p:sp>
          <p:nvSpPr>
            <p:cNvPr id="8" name="Google Shape;455;p41">
              <a:extLst>
                <a:ext uri="{FF2B5EF4-FFF2-40B4-BE49-F238E27FC236}">
                  <a16:creationId xmlns:a16="http://schemas.microsoft.com/office/drawing/2014/main" id="{E699A54D-C8E9-4B0F-9470-FFE5E5B989A1}"/>
                </a:ext>
              </a:extLst>
            </p:cNvPr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56;p41">
              <a:extLst>
                <a:ext uri="{FF2B5EF4-FFF2-40B4-BE49-F238E27FC236}">
                  <a16:creationId xmlns:a16="http://schemas.microsoft.com/office/drawing/2014/main" id="{7E240FB9-9FAF-48C1-8047-4393E9C528FB}"/>
                </a:ext>
              </a:extLst>
            </p:cNvPr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57;p41">
              <a:extLst>
                <a:ext uri="{FF2B5EF4-FFF2-40B4-BE49-F238E27FC236}">
                  <a16:creationId xmlns:a16="http://schemas.microsoft.com/office/drawing/2014/main" id="{D857A3C1-5E54-4BAE-8CC2-576F5C924883}"/>
                </a:ext>
              </a:extLst>
            </p:cNvPr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58;p41">
              <a:extLst>
                <a:ext uri="{FF2B5EF4-FFF2-40B4-BE49-F238E27FC236}">
                  <a16:creationId xmlns:a16="http://schemas.microsoft.com/office/drawing/2014/main" id="{B287CDEA-54B5-4ECA-A33A-3AEB14876CF6}"/>
                </a:ext>
              </a:extLst>
            </p:cNvPr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1188725" y="146672"/>
            <a:ext cx="6766500" cy="61962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Current </a:t>
            </a:r>
            <a:r>
              <a:rPr lang="en" sz="4400" dirty="0">
                <a:solidFill>
                  <a:schemeClr val="accent6"/>
                </a:solidFill>
              </a:rPr>
              <a:t>Limits</a:t>
            </a:r>
            <a:r>
              <a:rPr lang="en" sz="4400" dirty="0"/>
              <a:t> of </a:t>
            </a:r>
            <a:r>
              <a:rPr lang="en" sz="4400" dirty="0">
                <a:solidFill>
                  <a:schemeClr val="bg1"/>
                </a:solidFill>
              </a:rPr>
              <a:t>SIG</a:t>
            </a:r>
            <a:endParaRPr sz="4400" dirty="0">
              <a:solidFill>
                <a:schemeClr val="bg1"/>
              </a:solidFill>
            </a:endParaRPr>
          </a:p>
        </p:txBody>
      </p:sp>
      <p:sp>
        <p:nvSpPr>
          <p:cNvPr id="104" name="Google Shape;104;p21"/>
          <p:cNvSpPr txBox="1">
            <a:spLocks noGrp="1"/>
          </p:cNvSpPr>
          <p:nvPr>
            <p:ph type="body" idx="1"/>
          </p:nvPr>
        </p:nvSpPr>
        <p:spPr>
          <a:xfrm>
            <a:off x="1188725" y="1004552"/>
            <a:ext cx="6766500" cy="39922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2700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Limits of images per subscription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100 shared image galleries, per subscription, per region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1,000 image definitions, per subscription, per region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10,000 image versions, per subscription, per region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10 image version replicas, per subscription, per region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3E3E3"/>
                </a:solidFill>
                <a:effectLst/>
                <a:latin typeface="Segoe UI" panose="020B0502040204020203" pitchFamily="34" charset="0"/>
              </a:rPr>
              <a:t>Any disk attached to the image must be less than or equal to 1TB in size</a:t>
            </a:r>
          </a:p>
          <a:p>
            <a:pPr marL="12700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3131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1188725" y="146672"/>
            <a:ext cx="6766500" cy="71621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bg1"/>
                </a:solidFill>
              </a:rPr>
              <a:t>OK let’s build an </a:t>
            </a:r>
            <a:r>
              <a:rPr lang="en" sz="4800" dirty="0">
                <a:solidFill>
                  <a:schemeClr val="accent6"/>
                </a:solidFill>
              </a:rPr>
              <a:t>image</a:t>
            </a:r>
            <a:endParaRPr sz="4800" dirty="0">
              <a:solidFill>
                <a:schemeClr val="accent6"/>
              </a:solidFill>
            </a:endParaRPr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074" name="Picture 2" descr="excellent bill and ted GIF">
            <a:extLst>
              <a:ext uri="{FF2B5EF4-FFF2-40B4-BE49-F238E27FC236}">
                <a16:creationId xmlns:a16="http://schemas.microsoft.com/office/drawing/2014/main" id="{E4E4A7D7-241E-486D-8F03-2FE97F43624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559" y="1608180"/>
            <a:ext cx="5926852" cy="2518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3148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1188750" y="64393"/>
            <a:ext cx="6766500" cy="71477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bg1"/>
                </a:solidFill>
              </a:rPr>
              <a:t>Light </a:t>
            </a:r>
            <a:r>
              <a:rPr lang="en" sz="4800" dirty="0">
                <a:solidFill>
                  <a:schemeClr val="accent6"/>
                </a:solidFill>
              </a:rPr>
              <a:t>Reading</a:t>
            </a:r>
            <a:endParaRPr sz="4800" dirty="0">
              <a:solidFill>
                <a:schemeClr val="accent6"/>
              </a:solidFill>
            </a:endParaRPr>
          </a:p>
        </p:txBody>
      </p:sp>
      <p:sp>
        <p:nvSpPr>
          <p:cNvPr id="104" name="Google Shape;104;p21"/>
          <p:cNvSpPr txBox="1">
            <a:spLocks noGrp="1"/>
          </p:cNvSpPr>
          <p:nvPr>
            <p:ph type="body" idx="1"/>
          </p:nvPr>
        </p:nvSpPr>
        <p:spPr>
          <a:xfrm>
            <a:off x="190917" y="1075384"/>
            <a:ext cx="8708384" cy="399186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27000" indent="0">
              <a:buNone/>
            </a:pPr>
            <a:r>
              <a:rPr lang="en-AU" sz="1400" b="0" i="1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Azure Image Builder</a:t>
            </a:r>
          </a:p>
          <a:p>
            <a:pPr marL="127000" indent="0">
              <a:buNone/>
            </a:pPr>
            <a:r>
              <a:rPr lang="en-AU" sz="1400" b="0" dirty="0">
                <a:solidFill>
                  <a:srgbClr val="FCFCFA"/>
                </a:solidFill>
                <a:effectLst/>
                <a:latin typeface="Consolas" panose="020B0609020204030204" pitchFamily="49" charset="0"/>
              </a:rPr>
              <a:t>https://docs.microsoft.com/en-us/azure/virtual-machines/windows/image-builder-overview</a:t>
            </a:r>
          </a:p>
          <a:p>
            <a:pPr marL="127000" indent="0">
              <a:buNone/>
            </a:pPr>
            <a:r>
              <a:rPr lang="en-AU" sz="1400" dirty="0">
                <a:solidFill>
                  <a:schemeClr val="accent6"/>
                </a:solidFill>
                <a:latin typeface="Consolas" panose="020B0609020204030204" pitchFamily="49" charset="0"/>
              </a:rPr>
              <a:t>Shared Image Gallery</a:t>
            </a:r>
            <a:endParaRPr lang="en-AU" sz="1400" b="1" dirty="0">
              <a:solidFill>
                <a:schemeClr val="accent6"/>
              </a:solidFill>
              <a:effectLst/>
              <a:latin typeface="Consolas" panose="020B0609020204030204" pitchFamily="49" charset="0"/>
            </a:endParaRPr>
          </a:p>
          <a:p>
            <a:pPr marL="127000" indent="0">
              <a:buNone/>
            </a:pPr>
            <a:r>
              <a:rPr lang="en-AU" sz="1400" dirty="0">
                <a:solidFill>
                  <a:srgbClr val="FCFCFA"/>
                </a:solidFill>
                <a:effectLst/>
                <a:latin typeface="Consolas" panose="020B0609020204030204" pitchFamily="49" charset="0"/>
              </a:rPr>
              <a:t>https://docs.microsoft.com/en-us/azure/virtual-machines/windows/shared-image-galleries</a:t>
            </a:r>
          </a:p>
          <a:p>
            <a:pPr marL="127000" indent="0">
              <a:buNone/>
            </a:pPr>
            <a:r>
              <a:rPr lang="en-AU" sz="1400" b="0" dirty="0" err="1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Quickstart</a:t>
            </a:r>
            <a:r>
              <a:rPr lang="en-AU" sz="14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 Examples</a:t>
            </a:r>
          </a:p>
          <a:p>
            <a:pPr marL="127000" indent="0">
              <a:buNone/>
            </a:pPr>
            <a:r>
              <a:rPr lang="en-AU" sz="1400" b="0" dirty="0">
                <a:solidFill>
                  <a:srgbClr val="FCFCFA"/>
                </a:solidFill>
                <a:effectLst/>
                <a:latin typeface="Consolas" panose="020B0609020204030204" pitchFamily="49" charset="0"/>
              </a:rPr>
              <a:t>https://github.com/danielsollondon/azvmimagebuilder/tree/master/quickquickstarts</a:t>
            </a:r>
          </a:p>
          <a:p>
            <a:pPr marL="127000" indent="0">
              <a:buNone/>
            </a:pPr>
            <a:r>
              <a:rPr lang="en-AU" sz="14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My PowerShell Module</a:t>
            </a:r>
          </a:p>
          <a:p>
            <a:pPr marL="127000" indent="0">
              <a:buNone/>
            </a:pPr>
            <a:r>
              <a:rPr lang="en-AU" sz="1400" b="0" dirty="0">
                <a:solidFill>
                  <a:srgbClr val="FCFCFA"/>
                </a:solidFill>
                <a:effectLst/>
                <a:latin typeface="Consolas" panose="020B0609020204030204" pitchFamily="49" charset="0"/>
              </a:rPr>
              <a:t>https://www.powershellgallery.com/packages/az.imagebuilder.tools/1.0.0.1</a:t>
            </a:r>
          </a:p>
          <a:p>
            <a:pPr marL="127000" indent="0">
              <a:buNone/>
            </a:pPr>
            <a:r>
              <a:rPr lang="en-AU" sz="14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My PowerShell Module</a:t>
            </a:r>
          </a:p>
          <a:p>
            <a:pPr marL="127000" indent="0">
              <a:buNone/>
            </a:pPr>
            <a:r>
              <a:rPr lang="en-AU" sz="1400" b="0" dirty="0">
                <a:solidFill>
                  <a:srgbClr val="FCFCFA"/>
                </a:solidFill>
                <a:effectLst/>
                <a:latin typeface="Consolas" panose="020B0609020204030204" pitchFamily="49" charset="0"/>
              </a:rPr>
              <a:t>https://github.com/tabs-not-spaces/az.imagebuilder.tools</a:t>
            </a:r>
          </a:p>
          <a:p>
            <a:pPr marL="127000" indent="0">
              <a:buNone/>
            </a:pPr>
            <a:r>
              <a:rPr lang="en-AU" sz="14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Preview AIB module</a:t>
            </a:r>
          </a:p>
          <a:p>
            <a:pPr marL="127000" indent="0">
              <a:buNone/>
            </a:pPr>
            <a:r>
              <a:rPr lang="en-AU" sz="1400" b="0" dirty="0">
                <a:solidFill>
                  <a:srgbClr val="FCFCFA"/>
                </a:solidFill>
                <a:effectLst/>
                <a:latin typeface="Consolas" panose="020B0609020204030204" pitchFamily="49" charset="0"/>
              </a:rPr>
              <a:t>https://www.powershellgallery.com/packages/az.imagebuilder</a:t>
            </a:r>
          </a:p>
          <a:p>
            <a:pPr marL="12700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endParaRPr sz="1200" dirty="0"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8985484"/>
      </p:ext>
    </p:extLst>
  </p:cSld>
  <p:clrMapOvr>
    <a:masterClrMapping/>
  </p:clrMapOvr>
</p:sld>
</file>

<file path=ppt/theme/theme1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287</Words>
  <Application>Microsoft Office PowerPoint</Application>
  <PresentationFormat>On-screen Show (16:9)</PresentationFormat>
  <Paragraphs>47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Montserrat Light</vt:lpstr>
      <vt:lpstr>DM Serif Display</vt:lpstr>
      <vt:lpstr>Consolas</vt:lpstr>
      <vt:lpstr>Segoe UI</vt:lpstr>
      <vt:lpstr>Arial</vt:lpstr>
      <vt:lpstr>Calibri</vt:lpstr>
      <vt:lpstr>Mutius template</vt:lpstr>
      <vt:lpstr>Let’s talk about AIB</vt:lpstr>
      <vt:lpstr>Acronyms.  Lots of them</vt:lpstr>
      <vt:lpstr>How does AIB work?</vt:lpstr>
      <vt:lpstr>So, uh… What is SIG?</vt:lpstr>
      <vt:lpstr>Current Limitations of AIB</vt:lpstr>
      <vt:lpstr>Current Limits of SIG</vt:lpstr>
      <vt:lpstr>OK let’s build an image</vt:lpstr>
      <vt:lpstr>Light Reading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talk about AIB</dc:title>
  <dc:creator>Ben Reader</dc:creator>
  <cp:lastModifiedBy>Ben Reader</cp:lastModifiedBy>
  <cp:revision>4</cp:revision>
  <dcterms:modified xsi:type="dcterms:W3CDTF">2020-09-09T07:18:16Z</dcterms:modified>
</cp:coreProperties>
</file>